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2651760"/>
            <a:ext cx="137160" cy="16459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502920" y="2377440"/>
            <a:ext cx="91440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4A8FE7"/>
                </a:solidFill>
                <a:latin typeface="IBM Plex Mono"/>
              </a:rPr>
              <a:t>MONTSERRAT DIGITAL RESIDENCY PROGRAMME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02920" y="2743200"/>
            <a:ext cx="105156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5400" b="1" i="0">
                <a:solidFill>
                  <a:srgbClr val="F4F5F7"/>
                </a:solidFill>
                <a:latin typeface="DM Sans"/>
              </a:rPr>
              <a:t>Cabinet Briefing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657600"/>
            <a:ext cx="10515600" cy="5943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600" b="0" i="0">
                <a:solidFill>
                  <a:srgbClr val="D4D8E0"/>
                </a:solidFill>
                <a:latin typeface="Inter"/>
              </a:rPr>
              <a:t>Integrated Programme &amp; Next Steps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502920" y="4343400"/>
            <a:ext cx="10515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0">
                <a:solidFill>
                  <a:srgbClr val="9CA3AF"/>
                </a:solidFill>
                <a:latin typeface="Inter"/>
              </a:rPr>
              <a:t>Presented by Future Citizen Bureau (FCB)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035040"/>
            <a:ext cx="12191695" cy="5943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02920" y="6108192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1">
                <a:solidFill>
                  <a:srgbClr val="9CA3AF"/>
                </a:solidFill>
                <a:latin typeface="Inter"/>
              </a:rPr>
              <a:t>Modern Governance for a Borderless Future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0" y="6126480"/>
            <a:ext cx="301752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r"/>
            <a:r>
              <a:rPr sz="1100" b="1" i="0">
                <a:solidFill>
                  <a:srgbClr val="6B7280"/>
                </a:solidFill>
                <a:latin typeface="IBM Plex Mono"/>
              </a:rPr>
              <a:t>May 2026  |  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SOVEREIGNTY ·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The Sovereign Constant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98448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Inter"/>
              </a:rPr>
              <a:t>Manageable, Reversible, and Secure — this programme changes nothing about Montserrat except its revenue base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874519"/>
            <a:ext cx="2743200" cy="3840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874519"/>
            <a:ext cx="2743200" cy="54864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548640" y="2057399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9600" b="1" i="0">
                <a:solidFill>
                  <a:srgbClr val="5EC586"/>
                </a:solidFill>
                <a:latin typeface="IBM Plex Mono"/>
              </a:rPr>
              <a:t>0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3977639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 i="0">
                <a:solidFill>
                  <a:srgbClr val="F4F5F7"/>
                </a:solidFill>
                <a:latin typeface="DM Sans"/>
              </a:rPr>
              <a:t>Population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4480559"/>
            <a:ext cx="24688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D4D8E0"/>
                </a:solidFill>
                <a:latin typeface="Inter"/>
              </a:rPr>
              <a:t>Zero increase. Digital residents exist online — no physical presence, no strain on local infrastructure.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259836" y="1874519"/>
            <a:ext cx="2743200" cy="3840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3259836" y="1874519"/>
            <a:ext cx="2743200" cy="54864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3351276" y="2057399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9600" b="1" i="0">
                <a:solidFill>
                  <a:srgbClr val="5EC586"/>
                </a:solidFill>
                <a:latin typeface="IBM Plex Mono"/>
              </a:rPr>
              <a:t>0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396996" y="3977639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 i="0">
                <a:solidFill>
                  <a:srgbClr val="F4F5F7"/>
                </a:solidFill>
                <a:latin typeface="DM Sans"/>
              </a:rPr>
              <a:t>Immigration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396996" y="4480559"/>
            <a:ext cx="24688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D4D8E0"/>
                </a:solidFill>
                <a:latin typeface="Inter"/>
              </a:rPr>
              <a:t>Zero change. No right of entry or residence under Section 8. The border is untouched.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62472" y="1874519"/>
            <a:ext cx="2743200" cy="3840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062472" y="1874519"/>
            <a:ext cx="2743200" cy="54864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153912" y="2057399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9600" b="1" i="0">
                <a:solidFill>
                  <a:srgbClr val="5EC586"/>
                </a:solidFill>
                <a:latin typeface="IBM Plex Mono"/>
              </a:rPr>
              <a:t>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199632" y="3977639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 i="0">
                <a:solidFill>
                  <a:srgbClr val="F4F5F7"/>
                </a:solidFill>
                <a:latin typeface="DM Sans"/>
              </a:rPr>
              <a:t>Citizenship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99632" y="4480559"/>
            <a:ext cx="24688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D4D8E0"/>
                </a:solidFill>
                <a:latin typeface="Inter"/>
              </a:rPr>
              <a:t>Zero impact. No citizenship, voting, or employment rights conferred by digital residency.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8865108" y="1874519"/>
            <a:ext cx="2743200" cy="3840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865108" y="1874519"/>
            <a:ext cx="2743200" cy="54864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956548" y="2057399"/>
            <a:ext cx="2560320" cy="182880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9600" b="1" i="0">
                <a:solidFill>
                  <a:srgbClr val="5EC586"/>
                </a:solidFill>
                <a:latin typeface="IBM Plex Mono"/>
              </a:rPr>
              <a:t>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9002268" y="3977639"/>
            <a:ext cx="246888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600" b="1" i="0">
                <a:solidFill>
                  <a:srgbClr val="F4F5F7"/>
                </a:solidFill>
                <a:latin typeface="DM Sans"/>
              </a:rPr>
              <a:t>Tax Reliance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9002268" y="4480559"/>
            <a:ext cx="2468880" cy="10972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100" b="0" i="0">
                <a:solidFill>
                  <a:srgbClr val="D4D8E0"/>
                </a:solidFill>
                <a:latin typeface="Inter"/>
              </a:rPr>
              <a:t>Zero risk. New non-tax revenue stream — additive to the existing base, not replacing existing taxes.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IMPLEMENTATION ·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Implementation Readiness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91640"/>
            <a:ext cx="11247120" cy="64008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91640"/>
            <a:ext cx="54864" cy="64008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810512"/>
            <a:ext cx="1097280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1" i="0">
                <a:solidFill>
                  <a:srgbClr val="F4F5F7"/>
                </a:solidFill>
                <a:latin typeface="Inter"/>
              </a:rPr>
              <a:t>Zero-Capex Model: FCB funds all development, technology, marketing, and compliance. Government earns revenue from Day 1 of the pilot.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2514600"/>
            <a:ext cx="2743200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457200" y="2514600"/>
            <a:ext cx="54864" cy="356616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640080" y="269748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4A8FE7"/>
                </a:solidFill>
                <a:latin typeface="IBM Plex Mono"/>
              </a:rPr>
              <a:t>PHASE 1 · MONTHS 1-3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40080" y="310896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F4F5F7"/>
                </a:solidFill>
                <a:latin typeface="DM Sans"/>
              </a:rPr>
              <a:t>Foundation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40080" y="3685032"/>
            <a:ext cx="23774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Operating Agreement execution; DRO establishment; platform ready; first 100 applicants pilot launch.</a:t>
            </a:r>
          </a:p>
        </p:txBody>
      </p:sp>
      <p:sp>
        <p:nvSpPr>
          <p:cNvPr id="14" name="Rectangle 13"/>
          <p:cNvSpPr/>
          <p:nvPr/>
        </p:nvSpPr>
        <p:spPr>
          <a:xfrm>
            <a:off x="3259836" y="2514600"/>
            <a:ext cx="2743200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3259836" y="2514600"/>
            <a:ext cx="54864" cy="356616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442716" y="269748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5EC586"/>
                </a:solidFill>
                <a:latin typeface="IBM Plex Mono"/>
              </a:rPr>
              <a:t>PHASE 2 · MONTHS 4-6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442716" y="310896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F4F5F7"/>
                </a:solidFill>
                <a:latin typeface="DM Sans"/>
              </a:rPr>
              <a:t>IBC Activation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42716" y="3685032"/>
            <a:ext cx="23774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§5(1)(b) Minister’s regulation; IBC registration integrated into MID platform; IBC revenue stream live.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062472" y="2514600"/>
            <a:ext cx="2743200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062472" y="2514600"/>
            <a:ext cx="54864" cy="3566160"/>
          </a:xfrm>
          <a:prstGeom prst="rect">
            <a:avLst/>
          </a:prstGeom>
          <a:solidFill>
            <a:srgbClr val="EAB3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245352" y="269748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EAB308"/>
                </a:solidFill>
                <a:latin typeface="IBM Plex Mono"/>
              </a:rPr>
              <a:t>PHASE 3 · MONTHS 7-12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245352" y="310896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F4F5F7"/>
                </a:solidFill>
                <a:latin typeface="DM Sans"/>
              </a:rPr>
              <a:t>Operational Scale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245352" y="3685032"/>
            <a:ext cx="23774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Expanded public intake; proven compliance pipeline; Year-1 Cabinet review milestone.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8865108" y="2514600"/>
            <a:ext cx="2743200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865108" y="2514600"/>
            <a:ext cx="54864" cy="3566160"/>
          </a:xfrm>
          <a:prstGeom prst="rect">
            <a:avLst/>
          </a:prstGeom>
          <a:solidFill>
            <a:srgbClr val="CC88F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047988" y="2697480"/>
            <a:ext cx="23774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CC88FF"/>
                </a:solidFill>
                <a:latin typeface="IBM Plex Mono"/>
              </a:rPr>
              <a:t>PHASE 4 · MONTHS 13-18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9047988" y="3108960"/>
            <a:ext cx="23774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F4F5F7"/>
                </a:solidFill>
                <a:latin typeface="DM Sans"/>
              </a:rPr>
              <a:t>Stablecoin Extension (Year 2)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9047988" y="3685032"/>
            <a:ext cx="2377440" cy="22860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ECCB consultation complete; FSC licensing; stablecoin rail closed pilot. Separate Cabinet decision required.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FUTURE EXTENSIONS ·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Future Value: Beyond the Base Model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98448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Inter"/>
              </a:rPr>
              <a:t>§5 provides the legal framework for further extensions — each separately approvable by Cabinet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920240"/>
            <a:ext cx="3749039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920240"/>
            <a:ext cx="3749039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0312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4A8FE7"/>
                </a:solidFill>
                <a:latin typeface="IBM Plex Mono"/>
              </a:rPr>
              <a:t>§5(1)(e)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560320"/>
            <a:ext cx="3291839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F4F5F7"/>
                </a:solidFill>
                <a:latin typeface="DM Sans"/>
              </a:rPr>
              <a:t>Regulatory Sandbox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3182112"/>
            <a:ext cx="3291839" cy="2148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Fintech and blockchain companies test products under Montserrat jurisdiction. Recurring annual licence fees; no ongoing government cost.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357115" y="1920240"/>
            <a:ext cx="3749039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357115" y="1920240"/>
            <a:ext cx="3749039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4585715" y="210312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4A8FE7"/>
                </a:solidFill>
                <a:latin typeface="IBM Plex Mono"/>
              </a:rPr>
              <a:t>§5(1)(a)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85715" y="2560320"/>
            <a:ext cx="3291839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F4F5F7"/>
                </a:solidFill>
                <a:latin typeface="DM Sans"/>
              </a:rPr>
              <a:t>Professional Services Licensing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85715" y="3182112"/>
            <a:ext cx="3291839" cy="2148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Digital notarisation, e-signatures, and attestation services for international users. Builds on existing identity infrastructure.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8257030" y="1920240"/>
            <a:ext cx="3749039" cy="356616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8257030" y="1920240"/>
            <a:ext cx="3749039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8485630" y="2103120"/>
            <a:ext cx="3291839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1" i="0">
                <a:solidFill>
                  <a:srgbClr val="4A8FE7"/>
                </a:solidFill>
                <a:latin typeface="IBM Plex Mono"/>
              </a:rPr>
              <a:t>§5(1)(c)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85630" y="2560320"/>
            <a:ext cx="3291839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1" i="0">
                <a:solidFill>
                  <a:srgbClr val="F4F5F7"/>
                </a:solidFill>
                <a:latin typeface="DM Sans"/>
              </a:rPr>
              <a:t>Additional Corridor Markets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85630" y="3182112"/>
            <a:ext cx="3291839" cy="2148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Licensed stablecoin distribution through regional partners beyond the Year-2 launch corridor. Expands annual TPV without new infrastructure.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715000"/>
            <a:ext cx="11247120" cy="411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ctr"/>
            <a:r>
              <a:rPr sz="1200" b="0" i="0">
                <a:solidFill>
                  <a:srgbClr val="9CA3AF"/>
                </a:solidFill>
                <a:latin typeface="Inter"/>
              </a:rPr>
              <a:t>Each layer multiplies Government revenue without new primary legislation — only Minister’s regulation and Cabinet decision required.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NEXT STEPS · 05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Recommended Next Steps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91640"/>
            <a:ext cx="11247120" cy="111556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91640"/>
            <a:ext cx="54864" cy="111556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658368" y="1975104"/>
            <a:ext cx="566928" cy="54864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1975104"/>
            <a:ext cx="566928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1874520"/>
            <a:ext cx="987552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Endorse the Integrated Programme in Principle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17320" y="2286000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Three-layer scope (MID + IBC + Year-2 Stablecoin extension), delivered under the Digital Residency Bill 2025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916936"/>
            <a:ext cx="11247120" cy="111556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57200" y="2916936"/>
            <a:ext cx="54864" cy="111556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658368" y="3200400"/>
            <a:ext cx="566928" cy="54864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" y="3200400"/>
            <a:ext cx="566928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17320" y="3099816"/>
            <a:ext cx="987552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Authorise Operating Agreement Negotiation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17320" y="3511296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Direct the Minister to conclude the Operating Agreement with FCB under Section 14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4142232"/>
            <a:ext cx="11247120" cy="111556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4142232"/>
            <a:ext cx="54864" cy="111556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58368" y="4425696"/>
            <a:ext cx="566928" cy="54864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58368" y="4425696"/>
            <a:ext cx="566928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417320" y="4325112"/>
            <a:ext cx="987552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Establish the Digital Residency Office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17320" y="4736592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Designate the DRO within an appropriate Ministry and appoint the Director per Section 11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5367528"/>
            <a:ext cx="11247120" cy="111556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57200" y="5367528"/>
            <a:ext cx="54864" cy="111556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658368" y="5650992"/>
            <a:ext cx="566928" cy="54864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58368" y="5650992"/>
            <a:ext cx="566928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1417320" y="5550408"/>
            <a:ext cx="987552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Approve the 3-Month Implementation Timeline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17320" y="5961888"/>
            <a:ext cx="9875520" cy="4572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3-month target from Cabinet authorisation to pilot launch with first 100 applicants</a:t>
            </a:r>
          </a:p>
        </p:txBody>
      </p:sp>
      <p:sp>
        <p:nvSpPr>
          <p:cNvPr id="30" name="Rectangle 29"/>
          <p:cNvSpPr/>
          <p:nvPr/>
        </p:nvSpPr>
        <p:spPr>
          <a:xfrm>
            <a:off x="457200" y="6757416"/>
            <a:ext cx="11247120" cy="685800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457200" y="6757416"/>
            <a:ext cx="54864" cy="68580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685800" y="6848856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400" b="1" i="0">
                <a:solidFill>
                  <a:srgbClr val="F4F5F7"/>
                </a:solidFill>
                <a:latin typeface="DM Sans"/>
              </a:rPr>
              <a:t>Target: Cabinet authorisation → Operating Agreement signed → Platform live within 3 months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18288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2286000"/>
            <a:ext cx="137160" cy="228600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502920" y="2194560"/>
            <a:ext cx="9144000" cy="1371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6400" b="1" i="0">
                <a:solidFill>
                  <a:srgbClr val="F4F5F7"/>
                </a:solidFill>
                <a:latin typeface="DM Sans"/>
              </a:rP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02920" y="3474720"/>
            <a:ext cx="914400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000" b="0" i="1">
                <a:solidFill>
                  <a:srgbClr val="D4D8E0"/>
                </a:solidFill>
                <a:latin typeface="Inter"/>
              </a:rPr>
              <a:t>Modern Governance for a Borderless Future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" y="4160520"/>
            <a:ext cx="4572000" cy="27432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02920" y="429768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Future Citizen Bureau (FCB)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02920" y="4681728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Inter"/>
              </a:rPr>
              <a:t>info@futurecitizen.io  |  +86 010-85660855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02920" y="5065776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Inter"/>
              </a:rPr>
              <a:t>38th Floor, Tower A, IFC Building, Chaoyang District, Beijing, China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2920" y="5623560"/>
            <a:ext cx="822960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0" i="1">
                <a:solidFill>
                  <a:srgbClr val="6BA3ED"/>
                </a:solidFill>
                <a:latin typeface="Inter"/>
              </a:rPr>
              <a:t>From Innovation To Impact, Together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02920" y="62636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6B7280"/>
                </a:solidFill>
                <a:latin typeface="IBM Plex Mono"/>
              </a:rPr>
              <a:t>VERSION 4.0  ·  20 APRIL 2026  ·  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OVERVIEW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Meeting Agenda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91640"/>
            <a:ext cx="11247120" cy="74980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91640"/>
            <a:ext cx="73152" cy="74980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764792"/>
            <a:ext cx="6400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17320" y="1764792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The Opportunity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417320" y="2103120"/>
            <a:ext cx="91440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Inter"/>
              </a:rPr>
              <a:t>Why digital residency matters for Montserrat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57200" y="2542032"/>
            <a:ext cx="11247120" cy="74980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57200" y="2542032"/>
            <a:ext cx="73152" cy="74980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85800" y="2615184"/>
            <a:ext cx="6400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17320" y="2615184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Programme Design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17320" y="2953512"/>
            <a:ext cx="91440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Inter"/>
              </a:rPr>
              <a:t>The three-layer ecosystem (MID → IBC → Stablecoin)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392424"/>
            <a:ext cx="11247120" cy="74980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392424"/>
            <a:ext cx="73152" cy="74980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3465576"/>
            <a:ext cx="6400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03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17320" y="3465576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Revenue &amp; Economics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17320" y="3803904"/>
            <a:ext cx="91440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Inter"/>
              </a:rPr>
              <a:t>Government earnings and 10-year projections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4242816"/>
            <a:ext cx="11247120" cy="74980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4242816"/>
            <a:ext cx="73152" cy="74980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4315968"/>
            <a:ext cx="6400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17320" y="4315968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Safeguards &amp; Control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417320" y="4654296"/>
            <a:ext cx="91440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Inter"/>
              </a:rPr>
              <a:t>Government oversight, compliance, sovereignty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457200" y="5093208"/>
            <a:ext cx="11247120" cy="749808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57200" y="5093208"/>
            <a:ext cx="73152" cy="749808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685800" y="5166360"/>
            <a:ext cx="64008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2200" b="1" i="0">
                <a:solidFill>
                  <a:srgbClr val="4A8FE7"/>
                </a:solidFill>
                <a:latin typeface="IBM Plex Mono"/>
              </a:rPr>
              <a:t>05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417320" y="5166360"/>
            <a:ext cx="32004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600" b="1" i="0">
                <a:solidFill>
                  <a:srgbClr val="F4F5F7"/>
                </a:solidFill>
                <a:latin typeface="DM Sans"/>
              </a:rPr>
              <a:t>Next Steps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1417320" y="5504688"/>
            <a:ext cx="9144000" cy="29260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9CA3AF"/>
                </a:solidFill>
                <a:latin typeface="Inter"/>
              </a:rPr>
              <a:t>Decisions needed and implementation timeline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THE OPPORTUNITY · 01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The Opportunity for Montserrat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737360"/>
            <a:ext cx="5394960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54864" cy="3474720"/>
          </a:xfrm>
          <a:prstGeom prst="rect">
            <a:avLst/>
          </a:prstGeom>
          <a:solidFill>
            <a:srgbClr val="EF78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92024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EF7878"/>
                </a:solidFill>
                <a:latin typeface="IBM Plex Mono"/>
              </a:rPr>
              <a:t>THE CHALLENGE</a:t>
            </a:r>
          </a:p>
        </p:txBody>
      </p:sp>
      <p:sp>
        <p:nvSpPr>
          <p:cNvPr id="9" name="Rectangle 8"/>
          <p:cNvSpPr/>
          <p:nvPr/>
        </p:nvSpPr>
        <p:spPr>
          <a:xfrm>
            <a:off x="777240" y="2331720"/>
            <a:ext cx="91440" cy="91440"/>
          </a:xfrm>
          <a:prstGeom prst="rect">
            <a:avLst/>
          </a:prstGeom>
          <a:solidFill>
            <a:srgbClr val="EF78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960120" y="230428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Population of ~5,000 limits domestic tax base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77240" y="2971800"/>
            <a:ext cx="91440" cy="91440"/>
          </a:xfrm>
          <a:prstGeom prst="rect">
            <a:avLst/>
          </a:prstGeom>
          <a:solidFill>
            <a:srgbClr val="EF78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60120" y="294436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Economy still rebuilding from 1995 volcanic eruption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777240" y="3611880"/>
            <a:ext cx="91440" cy="91440"/>
          </a:xfrm>
          <a:prstGeom prst="rect">
            <a:avLst/>
          </a:prstGeom>
          <a:solidFill>
            <a:srgbClr val="EF78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960120" y="358444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Heavy dependence on UK aid and remittances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77240" y="4251960"/>
            <a:ext cx="91440" cy="91440"/>
          </a:xfrm>
          <a:prstGeom prst="rect">
            <a:avLst/>
          </a:prstGeom>
          <a:solidFill>
            <a:srgbClr val="EF78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60120" y="422452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Limited pathways to diversified revenue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336792" y="1737360"/>
            <a:ext cx="5394960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6336792" y="1737360"/>
            <a:ext cx="54864" cy="347472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6565392" y="1920240"/>
            <a:ext cx="493776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5EC586"/>
                </a:solidFill>
                <a:latin typeface="IBM Plex Mono"/>
              </a:rPr>
              <a:t>THE SOLUTION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656832" y="2331720"/>
            <a:ext cx="91440" cy="9144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6839712" y="230428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Digital Residency creates revenue from global applicants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656832" y="2971800"/>
            <a:ext cx="91440" cy="9144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39712" y="294436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Zero population pressure — no immigration impact</a:t>
            </a:r>
          </a:p>
        </p:txBody>
      </p:sp>
      <p:sp>
        <p:nvSpPr>
          <p:cNvPr id="24" name="Rectangle 23"/>
          <p:cNvSpPr/>
          <p:nvPr/>
        </p:nvSpPr>
        <p:spPr>
          <a:xfrm>
            <a:off x="6656832" y="3611880"/>
            <a:ext cx="91440" cy="9144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839712" y="358444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BOT status provides credibility and legal clarity</a:t>
            </a:r>
          </a:p>
        </p:txBody>
      </p:sp>
      <p:sp>
        <p:nvSpPr>
          <p:cNvPr id="26" name="Rectangle 25"/>
          <p:cNvSpPr/>
          <p:nvPr/>
        </p:nvSpPr>
        <p:spPr>
          <a:xfrm>
            <a:off x="6656832" y="4251960"/>
            <a:ext cx="91440" cy="9144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39712" y="4224528"/>
            <a:ext cx="4663440" cy="384048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Zero government capital investment required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57200" y="5440680"/>
            <a:ext cx="3657600" cy="109728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57200" y="544068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40080" y="55321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4A8FE7"/>
                </a:solidFill>
                <a:latin typeface="IBM Plex Mono"/>
              </a:rPr>
              <a:t>137,000+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0080" y="6007608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Estonia e-Residents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40080" y="6281928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IBM Plex Mono"/>
              </a:rPr>
              <a:t>Benchmark</a:t>
            </a:r>
          </a:p>
        </p:txBody>
      </p:sp>
      <p:sp>
        <p:nvSpPr>
          <p:cNvPr id="33" name="Rectangle 32"/>
          <p:cNvSpPr/>
          <p:nvPr/>
        </p:nvSpPr>
        <p:spPr>
          <a:xfrm>
            <a:off x="4361687" y="5440680"/>
            <a:ext cx="3657600" cy="109728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4361687" y="544068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4544567" y="55321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4A8FE7"/>
                </a:solidFill>
                <a:latin typeface="IBM Plex Mono"/>
              </a:rPr>
              <a:t>$125M+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44567" y="6007608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Estonia annual Gov revenue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544567" y="6281928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IBM Plex Mono"/>
              </a:rPr>
              <a:t>Benchmark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8266174" y="5440680"/>
            <a:ext cx="3657600" cy="109728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8266174" y="544068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8449054" y="5532120"/>
            <a:ext cx="3291840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800" b="1" i="0">
                <a:solidFill>
                  <a:srgbClr val="4A8FE7"/>
                </a:solidFill>
                <a:latin typeface="IBM Plex Mono"/>
              </a:rPr>
              <a:t>$3,500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8449054" y="6007608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MDRP entry fee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449054" y="6281928"/>
            <a:ext cx="3291840" cy="2286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IBM Plex Mono"/>
              </a:rPr>
              <a:t>Premium positioning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PROGRAMME STATUS ·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What We Have Accomplished Together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91640"/>
            <a:ext cx="5486400" cy="20574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91640"/>
            <a:ext cx="54864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85800" y="187452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4F5F7"/>
                </a:solidFill>
                <a:latin typeface="DM Sans"/>
              </a:rPr>
              <a:t>Bill Co-Drafted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6BA3ED"/>
                </a:solidFill>
                <a:latin typeface="IBM Plex Mono"/>
              </a:rPr>
              <a:t>Digital Residency Bill 2025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587752"/>
            <a:ext cx="50292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Jointly developed with government legal team. 21 sections covering programme scope, governance, and operator standards.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126480" y="1691640"/>
            <a:ext cx="5486400" cy="20574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6126480" y="1691640"/>
            <a:ext cx="54864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6355080" y="1874520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4F5F7"/>
                </a:solidFill>
                <a:latin typeface="DM Sans"/>
              </a:rPr>
              <a:t>Platform Designed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55080" y="2240280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6BA3ED"/>
                </a:solidFill>
                <a:latin typeface="IBM Plex Mono"/>
              </a:rPr>
              <a:t>Three-Layer Operational Platform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55080" y="2587752"/>
            <a:ext cx="50292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Public Site, Secure Applicant Portal, and Government Admin Portal architected and ready for build.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57200" y="3977639"/>
            <a:ext cx="5486400" cy="20574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57200" y="3977639"/>
            <a:ext cx="54864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85800" y="4160519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4F5F7"/>
                </a:solidFill>
                <a:latin typeface="DM Sans"/>
              </a:rPr>
              <a:t>Integrated Revenue Model Built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85800" y="4526279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6BA3ED"/>
                </a:solidFill>
                <a:latin typeface="IBM Plex Mono"/>
              </a:rPr>
              <a:t>10-Year Projections: $72.5M Gov Revenue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85800" y="4873751"/>
            <a:ext cx="50292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Projections across three streams (MID + IBC + Stablecoin) — fully auditable base case, bear, and bull scenarios.</a:t>
            </a:r>
          </a:p>
        </p:txBody>
      </p:sp>
      <p:sp>
        <p:nvSpPr>
          <p:cNvPr id="21" name="Rectangle 20"/>
          <p:cNvSpPr/>
          <p:nvPr/>
        </p:nvSpPr>
        <p:spPr>
          <a:xfrm>
            <a:off x="6126480" y="3977639"/>
            <a:ext cx="5486400" cy="20574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6126480" y="3977639"/>
            <a:ext cx="54864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355080" y="4160519"/>
            <a:ext cx="50292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500" b="1" i="0">
                <a:solidFill>
                  <a:srgbClr val="F4F5F7"/>
                </a:solidFill>
                <a:latin typeface="DM Sans"/>
              </a:rPr>
              <a:t>Compliance Framework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355080" y="4526279"/>
            <a:ext cx="50292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6BA3ED"/>
                </a:solidFill>
                <a:latin typeface="IBM Plex Mono"/>
              </a:rPr>
              <a:t>Aligned with Existing Montserrat Law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355080" y="4873751"/>
            <a:ext cx="5029200" cy="10058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Electronic Transactions Act, AML/CFT Code 2024, Virtual Asset Business Regulations 2024.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LEGAL FRAMEWORK ·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What the Bill Enables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98448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Inter"/>
              </a:rPr>
              <a:t>Section 5 of the Digital Residency Bill defines the programme scope and permits adjacent services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2221992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737360"/>
            <a:ext cx="2221992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21792" y="1901952"/>
            <a:ext cx="189280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A8FE7"/>
                </a:solidFill>
                <a:latin typeface="IBM Plex Mono"/>
              </a:rPr>
              <a:t>(a)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331720"/>
            <a:ext cx="1892808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Identity &amp; Trust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21792" y="2944368"/>
            <a:ext cx="1892808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Digital ID, e-signatures, certificates, blockchain verification</a:t>
            </a:r>
          </a:p>
        </p:txBody>
      </p:sp>
      <p:sp>
        <p:nvSpPr>
          <p:cNvPr id="12" name="Rectangle 11"/>
          <p:cNvSpPr/>
          <p:nvPr/>
        </p:nvSpPr>
        <p:spPr>
          <a:xfrm>
            <a:off x="2738628" y="1737360"/>
            <a:ext cx="2221992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2738628" y="1737360"/>
            <a:ext cx="2221992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2903220" y="1901952"/>
            <a:ext cx="189280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A8FE7"/>
                </a:solidFill>
                <a:latin typeface="IBM Plex Mono"/>
              </a:rPr>
              <a:t>(b)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903220" y="2331720"/>
            <a:ext cx="1892808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Business &amp; Enterprise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2903220" y="2944368"/>
            <a:ext cx="1892808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Company registration, incorporation, corporate compliance — IBC activation Year 1 Q3</a:t>
            </a:r>
          </a:p>
        </p:txBody>
      </p:sp>
      <p:sp>
        <p:nvSpPr>
          <p:cNvPr id="17" name="Rectangle 16"/>
          <p:cNvSpPr/>
          <p:nvPr/>
        </p:nvSpPr>
        <p:spPr>
          <a:xfrm>
            <a:off x="5020056" y="1737360"/>
            <a:ext cx="2221992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5020056" y="1737360"/>
            <a:ext cx="2221992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5184648" y="1901952"/>
            <a:ext cx="189280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A8FE7"/>
                </a:solidFill>
                <a:latin typeface="IBM Plex Mono"/>
              </a:rPr>
              <a:t>(c)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184648" y="2331720"/>
            <a:ext cx="1892808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Financial &amp; Banking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184648" y="2944368"/>
            <a:ext cx="1892808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Banking access, digital banks, regulated payment token (Year 2), regulatory sandbox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01484" y="1737360"/>
            <a:ext cx="2221992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301484" y="1737360"/>
            <a:ext cx="2221992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7466076" y="1901952"/>
            <a:ext cx="189280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A8FE7"/>
                </a:solidFill>
                <a:latin typeface="IBM Plex Mono"/>
              </a:rPr>
              <a:t>(d)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466076" y="2331720"/>
            <a:ext cx="1892808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Communications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466076" y="2944368"/>
            <a:ext cx="1892808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Mailing address, virtual office, notarisation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582912" y="1737360"/>
            <a:ext cx="2221992" cy="347472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9582912" y="1737360"/>
            <a:ext cx="2221992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9747504" y="1901952"/>
            <a:ext cx="1892808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800" b="1" i="0">
                <a:solidFill>
                  <a:srgbClr val="4A8FE7"/>
                </a:solidFill>
                <a:latin typeface="IBM Plex Mono"/>
              </a:rPr>
              <a:t>(e)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747504" y="2331720"/>
            <a:ext cx="1892808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Innovation &amp; Tech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9747504" y="2944368"/>
            <a:ext cx="1892808" cy="21031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Blockchain platforms, digital wallets, self-sovereign ID</a:t>
            </a:r>
          </a:p>
        </p:txBody>
      </p:sp>
      <p:sp>
        <p:nvSpPr>
          <p:cNvPr id="32" name="Rectangle 31"/>
          <p:cNvSpPr/>
          <p:nvPr/>
        </p:nvSpPr>
        <p:spPr>
          <a:xfrm>
            <a:off x="2734056" y="5440680"/>
            <a:ext cx="2221992" cy="640080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2825496" y="5486400"/>
            <a:ext cx="2039112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6BA3ED"/>
                </a:solidFill>
                <a:latin typeface="IBM Plex Mono"/>
              </a:rPr>
              <a:t>IBC LIVE
Year 1 Q3</a:t>
            </a:r>
          </a:p>
        </p:txBody>
      </p:sp>
      <p:sp>
        <p:nvSpPr>
          <p:cNvPr id="34" name="Rectangle 33"/>
          <p:cNvSpPr/>
          <p:nvPr/>
        </p:nvSpPr>
        <p:spPr>
          <a:xfrm>
            <a:off x="5084064" y="5440680"/>
            <a:ext cx="2221992" cy="640080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175504" y="5486400"/>
            <a:ext cx="2039112" cy="54864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ctr"/>
            <a:r>
              <a:rPr sz="1000" b="1" i="0">
                <a:solidFill>
                  <a:srgbClr val="5EC586"/>
                </a:solidFill>
                <a:latin typeface="IBM Plex Mono"/>
              </a:rPr>
              <a:t>STABLECOIN
Year 2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57200" y="640080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6B7280"/>
                </a:solidFill>
                <a:latin typeface="IBM Plex Mono"/>
              </a:rPr>
              <a:t>§6(f): Cabinet may approve additional services by Regulations — flexibility for future priorities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PROGRAMME DESIGN · 02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Our Approach: A Three-Layer Ecosystem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1298448"/>
            <a:ext cx="1124712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300" b="0" i="0">
                <a:solidFill>
                  <a:srgbClr val="9CA3AF"/>
                </a:solidFill>
                <a:latin typeface="Inter"/>
              </a:rPr>
              <a:t>Sequential but complementary layers — each makes the next more valuable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737360"/>
            <a:ext cx="3749039" cy="36576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457200" y="1737360"/>
            <a:ext cx="54864" cy="365760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1920240"/>
            <a:ext cx="333755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LAYER 1 · YEAR 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331720"/>
            <a:ext cx="3337559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 i="0">
                <a:solidFill>
                  <a:srgbClr val="F4F5F7"/>
                </a:solidFill>
                <a:latin typeface="DM Sans"/>
              </a:rPr>
              <a:t>Identity (MID)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5800" y="2944368"/>
            <a:ext cx="3337559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6BA3ED"/>
                </a:solidFill>
                <a:latin typeface="IBM Plex Mono"/>
              </a:rPr>
              <a:t>$3,500 initial (3-year term)
$3,000 renewal (5-year term)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3730752"/>
            <a:ext cx="3337559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Sovereign-credentialled digital residency permit, backed by a British Overseas Territory. 78% retention at each renewal point. The foundation of the ecosystem.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357115" y="1737360"/>
            <a:ext cx="3749039" cy="36576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357115" y="1737360"/>
            <a:ext cx="54864" cy="365760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585715" y="1920240"/>
            <a:ext cx="333755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5EC586"/>
                </a:solidFill>
                <a:latin typeface="IBM Plex Mono"/>
              </a:rPr>
              <a:t>LAYER 2 · YEAR 1 Q3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85715" y="2331720"/>
            <a:ext cx="3337559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 i="0">
                <a:solidFill>
                  <a:srgbClr val="F4F5F7"/>
                </a:solidFill>
                <a:latin typeface="DM Sans"/>
              </a:rPr>
              <a:t>Company (IBC)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85715" y="2944368"/>
            <a:ext cx="3337559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6BA3ED"/>
                </a:solidFill>
                <a:latin typeface="IBM Plex Mono"/>
              </a:rPr>
              <a:t>Activated under §5(1)(b)
45% take-up expected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85715" y="3730752"/>
            <a:ext cx="3337559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International Business Company registration tied to MID. Activated by Minister’s regulation in Year 1 Q3. The identity now carries commercial substance.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8257030" y="1737360"/>
            <a:ext cx="3749039" cy="365760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8257030" y="1737360"/>
            <a:ext cx="54864" cy="3657600"/>
          </a:xfrm>
          <a:prstGeom prst="rect">
            <a:avLst/>
          </a:prstGeom>
          <a:solidFill>
            <a:srgbClr val="EAB3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485630" y="1920240"/>
            <a:ext cx="3337559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EAB308"/>
                </a:solidFill>
                <a:latin typeface="IBM Plex Mono"/>
              </a:rPr>
              <a:t>LAYER 3 · YEAR 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485630" y="2331720"/>
            <a:ext cx="3337559" cy="5029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2200" b="1" i="0">
                <a:solidFill>
                  <a:srgbClr val="F4F5F7"/>
                </a:solidFill>
                <a:latin typeface="DM Sans"/>
              </a:rPr>
              <a:t>Payments (Stablecoin)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485630" y="2944368"/>
            <a:ext cx="3337559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6BA3ED"/>
                </a:solidFill>
                <a:latin typeface="IBM Plex Mono"/>
              </a:rPr>
              <a:t>Regulated XCD-denominated token
Not fiat · Not legal tender · Not a CBDC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485630" y="3730752"/>
            <a:ext cx="3337559" cy="155448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Cross-border receipts, B2B settlement, and remittance flows. Separately approvable Year-2 extension. Lifts MID retention and IBC take-up.</a:t>
            </a:r>
          </a:p>
        </p:txBody>
      </p:sp>
      <p:sp>
        <p:nvSpPr>
          <p:cNvPr id="25" name="Rectangle 24"/>
          <p:cNvSpPr/>
          <p:nvPr/>
        </p:nvSpPr>
        <p:spPr>
          <a:xfrm>
            <a:off x="457200" y="5577840"/>
            <a:ext cx="11247120" cy="82296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457200" y="5577840"/>
            <a:ext cx="54864" cy="82296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85800" y="5687568"/>
            <a:ext cx="10972800" cy="59436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Each layer generates Government revenue. Each layer is self-contained if others underperform. Each layer makes the others more valuable.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REVENUE MODEL ·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Revenue Model — Government Earnings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1600200"/>
            <a:ext cx="68580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4A8FE7"/>
                </a:solidFill>
                <a:latin typeface="IBM Plex Mono"/>
              </a:rPr>
              <a:t>FEE STRUCTURE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457200" y="1965960"/>
            <a:ext cx="6858000" cy="521207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94360" y="2020824"/>
            <a:ext cx="31089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MID Initial (3-year term)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703320" y="2020824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F4F5F7"/>
                </a:solidFill>
                <a:latin typeface="IBM Plex Mono"/>
              </a:rPr>
              <a:t>$3,500 total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983480" y="2020824"/>
            <a:ext cx="11887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4A8FE7"/>
                </a:solidFill>
                <a:latin typeface="IBM Plex Mono"/>
              </a:rPr>
              <a:t>Gov $750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172200" y="2020824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 i="0">
                <a:solidFill>
                  <a:srgbClr val="9CA3AF"/>
                </a:solidFill>
                <a:latin typeface="IBM Plex Mono"/>
              </a:rPr>
              <a:t>25% of service fee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57200" y="2532888"/>
            <a:ext cx="6858000" cy="521207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594360" y="2587752"/>
            <a:ext cx="31089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MID Renewal (5-year term)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703320" y="2587752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F4F5F7"/>
                </a:solidFill>
                <a:latin typeface="IBM Plex Mono"/>
              </a:rPr>
              <a:t>$3,000 total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983480" y="2587752"/>
            <a:ext cx="11887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4A8FE7"/>
                </a:solidFill>
                <a:latin typeface="IBM Plex Mono"/>
              </a:rPr>
              <a:t>Gov $1,250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172200" y="2587752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 i="0">
                <a:solidFill>
                  <a:srgbClr val="9CA3AF"/>
                </a:solidFill>
                <a:latin typeface="IBM Plex Mono"/>
              </a:rPr>
              <a:t>50% of service fee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57200" y="3099816"/>
            <a:ext cx="6858000" cy="521207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94360" y="3154680"/>
            <a:ext cx="31089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IBC Year 1 Registration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3703320" y="3154680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F4F5F7"/>
                </a:solidFill>
                <a:latin typeface="IBM Plex Mono"/>
              </a:rPr>
              <a:t>$600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983480" y="3154680"/>
            <a:ext cx="11887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4A8FE7"/>
                </a:solidFill>
                <a:latin typeface="IBM Plex Mono"/>
              </a:rPr>
              <a:t>Gov $420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172200" y="3154680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 i="0">
                <a:solidFill>
                  <a:srgbClr val="9CA3AF"/>
                </a:solidFill>
                <a:latin typeface="IBM Plex Mono"/>
              </a:rPr>
              <a:t>70%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57200" y="3666744"/>
            <a:ext cx="6858000" cy="521207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594360" y="3721608"/>
            <a:ext cx="31089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IBC Annual Renewal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703320" y="3721608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F4F5F7"/>
                </a:solidFill>
                <a:latin typeface="IBM Plex Mono"/>
              </a:rPr>
              <a:t>$300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983480" y="3721608"/>
            <a:ext cx="11887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4A8FE7"/>
                </a:solidFill>
                <a:latin typeface="IBM Plex Mono"/>
              </a:rPr>
              <a:t>Gov $210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172200" y="3721608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 i="0">
                <a:solidFill>
                  <a:srgbClr val="9CA3AF"/>
                </a:solidFill>
                <a:latin typeface="IBM Plex Mono"/>
              </a:rPr>
              <a:t>70%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57200" y="4233672"/>
            <a:ext cx="6858000" cy="521207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594360" y="4288536"/>
            <a:ext cx="31089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200" b="0" i="0">
                <a:solidFill>
                  <a:srgbClr val="D4D8E0"/>
                </a:solidFill>
                <a:latin typeface="Inter"/>
              </a:rPr>
              <a:t>Stablecoin Fees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703320" y="4288536"/>
            <a:ext cx="128016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F4F5F7"/>
                </a:solidFill>
                <a:latin typeface="IBM Plex Mono"/>
              </a:rPr>
              <a:t>Variable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983480" y="4288536"/>
            <a:ext cx="118872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200" b="1" i="0">
                <a:solidFill>
                  <a:srgbClr val="4A8FE7"/>
                </a:solidFill>
                <a:latin typeface="IBM Plex Mono"/>
              </a:rPr>
              <a:t>Gov 30%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172200" y="4288536"/>
            <a:ext cx="1005840" cy="41148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000" b="0" i="0">
                <a:solidFill>
                  <a:srgbClr val="9CA3AF"/>
                </a:solidFill>
                <a:latin typeface="IBM Plex Mono"/>
              </a:rPr>
              <a:t>Reserve income 60%</a:t>
            </a:r>
          </a:p>
        </p:txBody>
      </p:sp>
      <p:sp>
        <p:nvSpPr>
          <p:cNvPr id="32" name="Rectangle 31"/>
          <p:cNvSpPr/>
          <p:nvPr/>
        </p:nvSpPr>
        <p:spPr>
          <a:xfrm>
            <a:off x="457200" y="4892040"/>
            <a:ext cx="6858000" cy="73152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457200" y="4892040"/>
            <a:ext cx="45720" cy="731520"/>
          </a:xfrm>
          <a:prstGeom prst="rect">
            <a:avLst/>
          </a:prstGeom>
          <a:solidFill>
            <a:srgbClr val="EAB3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0080" y="4965192"/>
            <a:ext cx="6492240" cy="5486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0" i="0">
                <a:solidFill>
                  <a:srgbClr val="9CA3AF"/>
                </a:solidFill>
                <a:latin typeface="Inter"/>
              </a:rPr>
              <a:t>$500 application-processing fee is pass-through for institutional KYC/verification costs — not part of revenue sharing. Splittable service fee: $3,000 (3-yr) initial / $2,500 (5-yr) renewal.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7772400" y="1600200"/>
            <a:ext cx="4114800" cy="32004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1" i="0">
                <a:solidFill>
                  <a:srgbClr val="4A8FE7"/>
                </a:solidFill>
                <a:latin typeface="IBM Plex Mono"/>
              </a:rPr>
              <a:t>GROWTH ASSUMPTIONS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772400" y="19659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909560" y="20025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Year 1 MID applicants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10744200" y="20025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1,000</a:t>
            </a:r>
          </a:p>
        </p:txBody>
      </p:sp>
      <p:sp>
        <p:nvSpPr>
          <p:cNvPr id="39" name="Rectangle 38"/>
          <p:cNvSpPr/>
          <p:nvPr/>
        </p:nvSpPr>
        <p:spPr>
          <a:xfrm>
            <a:off x="7772400" y="24231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909560" y="24597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MID term (initial)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744200" y="24597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3 years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772400" y="28803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909560" y="29169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MID term (renewal)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10744200" y="29169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5 years</a:t>
            </a:r>
          </a:p>
        </p:txBody>
      </p:sp>
      <p:sp>
        <p:nvSpPr>
          <p:cNvPr id="45" name="Rectangle 44"/>
          <p:cNvSpPr/>
          <p:nvPr/>
        </p:nvSpPr>
        <p:spPr>
          <a:xfrm>
            <a:off x="7772400" y="33375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909560" y="33741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MID retention at each renewal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10744200" y="33741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78%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772400" y="37947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909560" y="38313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IBC activation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10744200" y="38313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Year 1 Q3</a:t>
            </a:r>
          </a:p>
        </p:txBody>
      </p:sp>
      <p:sp>
        <p:nvSpPr>
          <p:cNvPr id="51" name="Rectangle 50"/>
          <p:cNvSpPr/>
          <p:nvPr/>
        </p:nvSpPr>
        <p:spPr>
          <a:xfrm>
            <a:off x="7772400" y="42519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TextBox 51"/>
          <p:cNvSpPr txBox="1"/>
          <p:nvPr/>
        </p:nvSpPr>
        <p:spPr>
          <a:xfrm>
            <a:off x="7909560" y="42885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IBC take-up</a:t>
            </a:r>
          </a:p>
        </p:txBody>
      </p:sp>
      <p:sp>
        <p:nvSpPr>
          <p:cNvPr id="53" name="TextBox 52"/>
          <p:cNvSpPr txBox="1"/>
          <p:nvPr/>
        </p:nvSpPr>
        <p:spPr>
          <a:xfrm>
            <a:off x="10744200" y="42885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45%</a:t>
            </a:r>
          </a:p>
        </p:txBody>
      </p:sp>
      <p:sp>
        <p:nvSpPr>
          <p:cNvPr id="54" name="Rectangle 53"/>
          <p:cNvSpPr/>
          <p:nvPr/>
        </p:nvSpPr>
        <p:spPr>
          <a:xfrm>
            <a:off x="7772400" y="47091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909560" y="47457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IBC renewal rate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10744200" y="47457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70%</a:t>
            </a:r>
          </a:p>
        </p:txBody>
      </p:sp>
      <p:sp>
        <p:nvSpPr>
          <p:cNvPr id="57" name="Rectangle 56"/>
          <p:cNvSpPr/>
          <p:nvPr/>
        </p:nvSpPr>
        <p:spPr>
          <a:xfrm>
            <a:off x="7772400" y="51663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TextBox 57"/>
          <p:cNvSpPr txBox="1"/>
          <p:nvPr/>
        </p:nvSpPr>
        <p:spPr>
          <a:xfrm>
            <a:off x="7909560" y="52029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Stablecoin launch</a:t>
            </a:r>
          </a:p>
        </p:txBody>
      </p:sp>
      <p:sp>
        <p:nvSpPr>
          <p:cNvPr id="59" name="TextBox 58"/>
          <p:cNvSpPr txBox="1"/>
          <p:nvPr/>
        </p:nvSpPr>
        <p:spPr>
          <a:xfrm>
            <a:off x="10744200" y="52029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Year 2</a:t>
            </a:r>
          </a:p>
        </p:txBody>
      </p:sp>
      <p:sp>
        <p:nvSpPr>
          <p:cNvPr id="60" name="Rectangle 59"/>
          <p:cNvSpPr/>
          <p:nvPr/>
        </p:nvSpPr>
        <p:spPr>
          <a:xfrm>
            <a:off x="7772400" y="56235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7909560" y="56601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Active MID at Year 10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10744200" y="56601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28,221</a:t>
            </a:r>
          </a:p>
        </p:txBody>
      </p:sp>
      <p:sp>
        <p:nvSpPr>
          <p:cNvPr id="63" name="Rectangle 62"/>
          <p:cNvSpPr/>
          <p:nvPr/>
        </p:nvSpPr>
        <p:spPr>
          <a:xfrm>
            <a:off x="7772400" y="6080760"/>
            <a:ext cx="4114800" cy="420624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7909560" y="6117336"/>
            <a:ext cx="28346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Active IBC at Year 10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0744200" y="6117336"/>
            <a:ext cx="1005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6BA3ED"/>
                </a:solidFill>
                <a:latin typeface="IBM Plex Mono"/>
              </a:rPr>
              <a:t>6,519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REVENUE PROJECTION · 03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10-Year Revenue Projection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00200"/>
            <a:ext cx="3657600" cy="1554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0020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691640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9CA3AF"/>
                </a:solidFill>
                <a:latin typeface="IBM Plex Mono"/>
              </a:rPr>
              <a:t>GOV REVENUE  ·  10 YEARS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1993392"/>
            <a:ext cx="32918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 i="0">
                <a:solidFill>
                  <a:srgbClr val="4A8FE7"/>
                </a:solidFill>
                <a:latin typeface="IBM Plex Mono"/>
              </a:rPr>
              <a:t>$72.5M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788920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9CA3AF"/>
                </a:solidFill>
                <a:latin typeface="Inter"/>
              </a:rPr>
              <a:t>non-tax, base case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361687" y="1600200"/>
            <a:ext cx="3657600" cy="1554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4361687" y="1600200"/>
            <a:ext cx="3657600" cy="45720"/>
          </a:xfrm>
          <a:prstGeom prst="rect">
            <a:avLst/>
          </a:prstGeom>
          <a:solidFill>
            <a:srgbClr val="5EC58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7" y="1691640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9CA3AF"/>
                </a:solidFill>
                <a:latin typeface="IBM Plex Mono"/>
              </a:rPr>
              <a:t>TOTAL ECOSYSTEM VALUE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7" y="1993392"/>
            <a:ext cx="32918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 i="0">
                <a:solidFill>
                  <a:srgbClr val="5EC586"/>
                </a:solidFill>
                <a:latin typeface="IBM Plex Mono"/>
              </a:rPr>
              <a:t>$250M+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7" y="2788920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9CA3AF"/>
                </a:solidFill>
                <a:latin typeface="Inter"/>
              </a:rPr>
              <a:t>MID + IBC + Stablecoin</a:t>
            </a:r>
          </a:p>
        </p:txBody>
      </p:sp>
      <p:sp>
        <p:nvSpPr>
          <p:cNvPr id="16" name="Rectangle 15"/>
          <p:cNvSpPr/>
          <p:nvPr/>
        </p:nvSpPr>
        <p:spPr>
          <a:xfrm>
            <a:off x="8266174" y="1600200"/>
            <a:ext cx="3657600" cy="15544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8266174" y="1600200"/>
            <a:ext cx="3657600" cy="45720"/>
          </a:xfrm>
          <a:prstGeom prst="rect">
            <a:avLst/>
          </a:prstGeom>
          <a:solidFill>
            <a:srgbClr val="EAB30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8449054" y="1691640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1" i="0">
                <a:solidFill>
                  <a:srgbClr val="9CA3AF"/>
                </a:solidFill>
                <a:latin typeface="IBM Plex Mono"/>
              </a:rPr>
              <a:t>GOVERNMENT CAPITAL INVESTMENT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49054" y="1993392"/>
            <a:ext cx="3291840" cy="8229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4200" b="1" i="0">
                <a:solidFill>
                  <a:srgbClr val="EAB308"/>
                </a:solidFill>
                <a:latin typeface="IBM Plex Mono"/>
              </a:rPr>
              <a:t>$0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8449054" y="2788920"/>
            <a:ext cx="329184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9CA3AF"/>
                </a:solidFill>
                <a:latin typeface="Inter"/>
              </a:rPr>
              <a:t>zero capex required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57200" y="3337560"/>
            <a:ext cx="11247120" cy="685800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457200" y="3337560"/>
            <a:ext cx="54864" cy="685800"/>
          </a:xfrm>
          <a:prstGeom prst="rect">
            <a:avLst/>
          </a:prstGeom>
          <a:solidFill>
            <a:srgbClr val="EF7878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685800" y="3429000"/>
            <a:ext cx="10972800" cy="502920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300" b="0" i="0">
                <a:solidFill>
                  <a:srgbClr val="D4D8E0"/>
                </a:solidFill>
                <a:latin typeface="Inter"/>
              </a:rPr>
              <a:t>Conservative scenario: even under Bear-case assumptions, Government revenue is ~$50M over 10 years — with zero capital exposure. Downside is bounded; upside compounds.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57200" y="4160520"/>
            <a:ext cx="1554480" cy="347472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548640" y="4160520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9CA3AF"/>
                </a:solidFill>
                <a:latin typeface="IBM Plex Mono"/>
              </a:rPr>
              <a:t>Year</a:t>
            </a:r>
          </a:p>
        </p:txBody>
      </p:sp>
      <p:sp>
        <p:nvSpPr>
          <p:cNvPr id="26" name="Rectangle 25"/>
          <p:cNvSpPr/>
          <p:nvPr/>
        </p:nvSpPr>
        <p:spPr>
          <a:xfrm>
            <a:off x="2011680" y="4160520"/>
            <a:ext cx="2331720" cy="347472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2103120" y="4160520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9CA3AF"/>
                </a:solidFill>
                <a:latin typeface="IBM Plex Mono"/>
              </a:rPr>
              <a:t>MID Gov</a:t>
            </a:r>
          </a:p>
        </p:txBody>
      </p:sp>
      <p:sp>
        <p:nvSpPr>
          <p:cNvPr id="28" name="Rectangle 27"/>
          <p:cNvSpPr/>
          <p:nvPr/>
        </p:nvSpPr>
        <p:spPr>
          <a:xfrm>
            <a:off x="4343400" y="4160520"/>
            <a:ext cx="2331720" cy="347472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4434840" y="4160520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9CA3AF"/>
                </a:solidFill>
                <a:latin typeface="IBM Plex Mono"/>
              </a:rPr>
              <a:t>IBC Gov</a:t>
            </a:r>
          </a:p>
        </p:txBody>
      </p:sp>
      <p:sp>
        <p:nvSpPr>
          <p:cNvPr id="30" name="Rectangle 29"/>
          <p:cNvSpPr/>
          <p:nvPr/>
        </p:nvSpPr>
        <p:spPr>
          <a:xfrm>
            <a:off x="6675120" y="4160520"/>
            <a:ext cx="2377440" cy="347472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6766560" y="416052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9CA3AF"/>
                </a:solidFill>
                <a:latin typeface="IBM Plex Mono"/>
              </a:rPr>
              <a:t>Stablecoin Gov</a:t>
            </a:r>
          </a:p>
        </p:txBody>
      </p:sp>
      <p:sp>
        <p:nvSpPr>
          <p:cNvPr id="32" name="Rectangle 31"/>
          <p:cNvSpPr/>
          <p:nvPr/>
        </p:nvSpPr>
        <p:spPr>
          <a:xfrm>
            <a:off x="9052560" y="4160520"/>
            <a:ext cx="2331720" cy="347472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0" y="4160520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9CA3AF"/>
                </a:solidFill>
                <a:latin typeface="IBM Plex Mono"/>
              </a:rPr>
              <a:t>Total Gov</a:t>
            </a:r>
          </a:p>
        </p:txBody>
      </p:sp>
      <p:sp>
        <p:nvSpPr>
          <p:cNvPr id="34" name="Rectangle 33"/>
          <p:cNvSpPr/>
          <p:nvPr/>
        </p:nvSpPr>
        <p:spPr>
          <a:xfrm>
            <a:off x="457200" y="4507992"/>
            <a:ext cx="155448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548640" y="4507992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BM Plex Mono"/>
              </a:rPr>
              <a:t>Y1</a:t>
            </a:r>
          </a:p>
        </p:txBody>
      </p:sp>
      <p:sp>
        <p:nvSpPr>
          <p:cNvPr id="36" name="Rectangle 35"/>
          <p:cNvSpPr/>
          <p:nvPr/>
        </p:nvSpPr>
        <p:spPr>
          <a:xfrm>
            <a:off x="2011680" y="4507992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2103120" y="4507992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$750K</a:t>
            </a:r>
          </a:p>
        </p:txBody>
      </p:sp>
      <p:sp>
        <p:nvSpPr>
          <p:cNvPr id="38" name="Rectangle 37"/>
          <p:cNvSpPr/>
          <p:nvPr/>
        </p:nvSpPr>
        <p:spPr>
          <a:xfrm>
            <a:off x="4343400" y="4507992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4434840" y="4507992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$95K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675120" y="4507992"/>
            <a:ext cx="237744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6766560" y="450799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—</a:t>
            </a:r>
          </a:p>
        </p:txBody>
      </p:sp>
      <p:sp>
        <p:nvSpPr>
          <p:cNvPr id="42" name="Rectangle 41"/>
          <p:cNvSpPr/>
          <p:nvPr/>
        </p:nvSpPr>
        <p:spPr>
          <a:xfrm>
            <a:off x="9052560" y="4507992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144000" y="4507992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$845K</a:t>
            </a:r>
          </a:p>
        </p:txBody>
      </p:sp>
      <p:sp>
        <p:nvSpPr>
          <p:cNvPr id="44" name="Rectangle 43"/>
          <p:cNvSpPr/>
          <p:nvPr/>
        </p:nvSpPr>
        <p:spPr>
          <a:xfrm>
            <a:off x="457200" y="4855464"/>
            <a:ext cx="155448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548640" y="4855464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BM Plex Mono"/>
              </a:rPr>
              <a:t>Y3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011680" y="4855464"/>
            <a:ext cx="233172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2103120" y="4855464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$1,500K</a:t>
            </a:r>
          </a:p>
        </p:txBody>
      </p:sp>
      <p:sp>
        <p:nvSpPr>
          <p:cNvPr id="48" name="Rectangle 47"/>
          <p:cNvSpPr/>
          <p:nvPr/>
        </p:nvSpPr>
        <p:spPr>
          <a:xfrm>
            <a:off x="4343400" y="4855464"/>
            <a:ext cx="233172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4434840" y="4855464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$500K</a:t>
            </a:r>
          </a:p>
        </p:txBody>
      </p:sp>
      <p:sp>
        <p:nvSpPr>
          <p:cNvPr id="50" name="Rectangle 49"/>
          <p:cNvSpPr/>
          <p:nvPr/>
        </p:nvSpPr>
        <p:spPr>
          <a:xfrm>
            <a:off x="6675120" y="4855464"/>
            <a:ext cx="237744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6766560" y="4855464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$485K</a:t>
            </a:r>
          </a:p>
        </p:txBody>
      </p:sp>
      <p:sp>
        <p:nvSpPr>
          <p:cNvPr id="52" name="Rectangle 51"/>
          <p:cNvSpPr/>
          <p:nvPr/>
        </p:nvSpPr>
        <p:spPr>
          <a:xfrm>
            <a:off x="9052560" y="4855464"/>
            <a:ext cx="233172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9144000" y="4855464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$2,485K</a:t>
            </a:r>
          </a:p>
        </p:txBody>
      </p:sp>
      <p:sp>
        <p:nvSpPr>
          <p:cNvPr id="54" name="Rectangle 53"/>
          <p:cNvSpPr/>
          <p:nvPr/>
        </p:nvSpPr>
        <p:spPr>
          <a:xfrm>
            <a:off x="457200" y="5202936"/>
            <a:ext cx="155448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548640" y="5202936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BM Plex Mono"/>
              </a:rPr>
              <a:t>Y5</a:t>
            </a:r>
          </a:p>
        </p:txBody>
      </p:sp>
      <p:sp>
        <p:nvSpPr>
          <p:cNvPr id="56" name="Rectangle 55"/>
          <p:cNvSpPr/>
          <p:nvPr/>
        </p:nvSpPr>
        <p:spPr>
          <a:xfrm>
            <a:off x="2011680" y="5202936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TextBox 56"/>
          <p:cNvSpPr txBox="1"/>
          <p:nvPr/>
        </p:nvSpPr>
        <p:spPr>
          <a:xfrm>
            <a:off x="2103120" y="5202936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$3,713K</a:t>
            </a:r>
          </a:p>
        </p:txBody>
      </p:sp>
      <p:sp>
        <p:nvSpPr>
          <p:cNvPr id="58" name="Rectangle 57"/>
          <p:cNvSpPr/>
          <p:nvPr/>
        </p:nvSpPr>
        <p:spPr>
          <a:xfrm>
            <a:off x="4343400" y="5202936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4434840" y="5202936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$885K</a:t>
            </a:r>
          </a:p>
        </p:txBody>
      </p:sp>
      <p:sp>
        <p:nvSpPr>
          <p:cNvPr id="60" name="Rectangle 59"/>
          <p:cNvSpPr/>
          <p:nvPr/>
        </p:nvSpPr>
        <p:spPr>
          <a:xfrm>
            <a:off x="6675120" y="5202936"/>
            <a:ext cx="237744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TextBox 60"/>
          <p:cNvSpPr txBox="1"/>
          <p:nvPr/>
        </p:nvSpPr>
        <p:spPr>
          <a:xfrm>
            <a:off x="6766560" y="5202936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$1,310K</a:t>
            </a:r>
          </a:p>
        </p:txBody>
      </p:sp>
      <p:sp>
        <p:nvSpPr>
          <p:cNvPr id="62" name="Rectangle 61"/>
          <p:cNvSpPr/>
          <p:nvPr/>
        </p:nvSpPr>
        <p:spPr>
          <a:xfrm>
            <a:off x="9052560" y="5202936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TextBox 62"/>
          <p:cNvSpPr txBox="1"/>
          <p:nvPr/>
        </p:nvSpPr>
        <p:spPr>
          <a:xfrm>
            <a:off x="9144000" y="5202936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$5,908K</a:t>
            </a:r>
          </a:p>
        </p:txBody>
      </p:sp>
      <p:sp>
        <p:nvSpPr>
          <p:cNvPr id="64" name="Rectangle 63"/>
          <p:cNvSpPr/>
          <p:nvPr/>
        </p:nvSpPr>
        <p:spPr>
          <a:xfrm>
            <a:off x="457200" y="5550408"/>
            <a:ext cx="155448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5" name="TextBox 64"/>
          <p:cNvSpPr txBox="1"/>
          <p:nvPr/>
        </p:nvSpPr>
        <p:spPr>
          <a:xfrm>
            <a:off x="548640" y="5550408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BM Plex Mono"/>
              </a:rPr>
              <a:t>Y7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011680" y="5550408"/>
            <a:ext cx="233172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TextBox 66"/>
          <p:cNvSpPr txBox="1"/>
          <p:nvPr/>
        </p:nvSpPr>
        <p:spPr>
          <a:xfrm>
            <a:off x="2103120" y="5550408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$5,438K</a:t>
            </a:r>
          </a:p>
        </p:txBody>
      </p:sp>
      <p:sp>
        <p:nvSpPr>
          <p:cNvPr id="68" name="Rectangle 67"/>
          <p:cNvSpPr/>
          <p:nvPr/>
        </p:nvSpPr>
        <p:spPr>
          <a:xfrm>
            <a:off x="4343400" y="5550408"/>
            <a:ext cx="233172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4434840" y="5550408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$1,282K</a:t>
            </a:r>
          </a:p>
        </p:txBody>
      </p:sp>
      <p:sp>
        <p:nvSpPr>
          <p:cNvPr id="70" name="Rectangle 69"/>
          <p:cNvSpPr/>
          <p:nvPr/>
        </p:nvSpPr>
        <p:spPr>
          <a:xfrm>
            <a:off x="6675120" y="5550408"/>
            <a:ext cx="237744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1" name="TextBox 70"/>
          <p:cNvSpPr txBox="1"/>
          <p:nvPr/>
        </p:nvSpPr>
        <p:spPr>
          <a:xfrm>
            <a:off x="6766560" y="5550408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$2,496K</a:t>
            </a:r>
          </a:p>
        </p:txBody>
      </p:sp>
      <p:sp>
        <p:nvSpPr>
          <p:cNvPr id="72" name="Rectangle 71"/>
          <p:cNvSpPr/>
          <p:nvPr/>
        </p:nvSpPr>
        <p:spPr>
          <a:xfrm>
            <a:off x="9052560" y="5550408"/>
            <a:ext cx="2331720" cy="347472"/>
          </a:xfrm>
          <a:prstGeom prst="rect">
            <a:avLst/>
          </a:prstGeom>
          <a:solidFill>
            <a:srgbClr val="14161D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TextBox 72"/>
          <p:cNvSpPr txBox="1"/>
          <p:nvPr/>
        </p:nvSpPr>
        <p:spPr>
          <a:xfrm>
            <a:off x="9144000" y="5550408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$9,216K</a:t>
            </a:r>
          </a:p>
        </p:txBody>
      </p:sp>
      <p:sp>
        <p:nvSpPr>
          <p:cNvPr id="74" name="Rectangle 73"/>
          <p:cNvSpPr/>
          <p:nvPr/>
        </p:nvSpPr>
        <p:spPr>
          <a:xfrm>
            <a:off x="457200" y="5897880"/>
            <a:ext cx="155448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5" name="TextBox 74"/>
          <p:cNvSpPr txBox="1"/>
          <p:nvPr/>
        </p:nvSpPr>
        <p:spPr>
          <a:xfrm>
            <a:off x="548640" y="5897880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BM Plex Mono"/>
              </a:rPr>
              <a:t>Y10</a:t>
            </a:r>
          </a:p>
        </p:txBody>
      </p:sp>
      <p:sp>
        <p:nvSpPr>
          <p:cNvPr id="76" name="Rectangle 75"/>
          <p:cNvSpPr/>
          <p:nvPr/>
        </p:nvSpPr>
        <p:spPr>
          <a:xfrm>
            <a:off x="2011680" y="5897880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7" name="TextBox 76"/>
          <p:cNvSpPr txBox="1"/>
          <p:nvPr/>
        </p:nvSpPr>
        <p:spPr>
          <a:xfrm>
            <a:off x="2103120" y="5897880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$9,166K</a:t>
            </a:r>
          </a:p>
        </p:txBody>
      </p:sp>
      <p:sp>
        <p:nvSpPr>
          <p:cNvPr id="78" name="Rectangle 77"/>
          <p:cNvSpPr/>
          <p:nvPr/>
        </p:nvSpPr>
        <p:spPr>
          <a:xfrm>
            <a:off x="4343400" y="5897880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9" name="TextBox 78"/>
          <p:cNvSpPr txBox="1"/>
          <p:nvPr/>
        </p:nvSpPr>
        <p:spPr>
          <a:xfrm>
            <a:off x="4434840" y="5897880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$1,889K</a:t>
            </a:r>
          </a:p>
        </p:txBody>
      </p:sp>
      <p:sp>
        <p:nvSpPr>
          <p:cNvPr id="80" name="Rectangle 79"/>
          <p:cNvSpPr/>
          <p:nvPr/>
        </p:nvSpPr>
        <p:spPr>
          <a:xfrm>
            <a:off x="6675120" y="5897880"/>
            <a:ext cx="237744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1" name="TextBox 80"/>
          <p:cNvSpPr txBox="1"/>
          <p:nvPr/>
        </p:nvSpPr>
        <p:spPr>
          <a:xfrm>
            <a:off x="6766560" y="5897880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0" i="0">
                <a:solidFill>
                  <a:srgbClr val="D4D8E0"/>
                </a:solidFill>
                <a:latin typeface="IBM Plex Mono"/>
              </a:rPr>
              <a:t>$4,840K</a:t>
            </a:r>
          </a:p>
        </p:txBody>
      </p:sp>
      <p:sp>
        <p:nvSpPr>
          <p:cNvPr id="82" name="Rectangle 81"/>
          <p:cNvSpPr/>
          <p:nvPr/>
        </p:nvSpPr>
        <p:spPr>
          <a:xfrm>
            <a:off x="9052560" y="5897880"/>
            <a:ext cx="2331720" cy="347472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3" name="TextBox 82"/>
          <p:cNvSpPr txBox="1"/>
          <p:nvPr/>
        </p:nvSpPr>
        <p:spPr>
          <a:xfrm>
            <a:off x="9144000" y="5897880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$15,895K</a:t>
            </a:r>
          </a:p>
        </p:txBody>
      </p:sp>
      <p:sp>
        <p:nvSpPr>
          <p:cNvPr id="84" name="Rectangle 83"/>
          <p:cNvSpPr/>
          <p:nvPr/>
        </p:nvSpPr>
        <p:spPr>
          <a:xfrm>
            <a:off x="457200" y="6245352"/>
            <a:ext cx="1554480" cy="347472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5" name="TextBox 84"/>
          <p:cNvSpPr txBox="1"/>
          <p:nvPr/>
        </p:nvSpPr>
        <p:spPr>
          <a:xfrm>
            <a:off x="548640" y="6245352"/>
            <a:ext cx="137160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l"/>
            <a:r>
              <a:rPr sz="1100" b="1" i="0">
                <a:solidFill>
                  <a:srgbClr val="4A8FE7"/>
                </a:solidFill>
                <a:latin typeface="IBM Plex Mono"/>
              </a:rPr>
              <a:t>10-yr cum.</a:t>
            </a:r>
          </a:p>
        </p:txBody>
      </p:sp>
      <p:sp>
        <p:nvSpPr>
          <p:cNvPr id="86" name="Rectangle 85"/>
          <p:cNvSpPr/>
          <p:nvPr/>
        </p:nvSpPr>
        <p:spPr>
          <a:xfrm>
            <a:off x="2011680" y="6245352"/>
            <a:ext cx="2331720" cy="347472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7" name="TextBox 86"/>
          <p:cNvSpPr txBox="1"/>
          <p:nvPr/>
        </p:nvSpPr>
        <p:spPr>
          <a:xfrm>
            <a:off x="2103120" y="6245352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$43.3M</a:t>
            </a:r>
          </a:p>
        </p:txBody>
      </p:sp>
      <p:sp>
        <p:nvSpPr>
          <p:cNvPr id="88" name="Rectangle 87"/>
          <p:cNvSpPr/>
          <p:nvPr/>
        </p:nvSpPr>
        <p:spPr>
          <a:xfrm>
            <a:off x="4343400" y="6245352"/>
            <a:ext cx="2331720" cy="347472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9" name="TextBox 88"/>
          <p:cNvSpPr txBox="1"/>
          <p:nvPr/>
        </p:nvSpPr>
        <p:spPr>
          <a:xfrm>
            <a:off x="4434840" y="6245352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$9.9M</a:t>
            </a:r>
          </a:p>
        </p:txBody>
      </p:sp>
      <p:sp>
        <p:nvSpPr>
          <p:cNvPr id="90" name="Rectangle 89"/>
          <p:cNvSpPr/>
          <p:nvPr/>
        </p:nvSpPr>
        <p:spPr>
          <a:xfrm>
            <a:off x="6675120" y="6245352"/>
            <a:ext cx="2377440" cy="347472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1" name="TextBox 90"/>
          <p:cNvSpPr txBox="1"/>
          <p:nvPr/>
        </p:nvSpPr>
        <p:spPr>
          <a:xfrm>
            <a:off x="6766560" y="6245352"/>
            <a:ext cx="219456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$19.3M</a:t>
            </a:r>
          </a:p>
        </p:txBody>
      </p:sp>
      <p:sp>
        <p:nvSpPr>
          <p:cNvPr id="92" name="Rectangle 91"/>
          <p:cNvSpPr/>
          <p:nvPr/>
        </p:nvSpPr>
        <p:spPr>
          <a:xfrm>
            <a:off x="9052560" y="6245352"/>
            <a:ext cx="2331720" cy="347472"/>
          </a:xfrm>
          <a:prstGeom prst="rect">
            <a:avLst/>
          </a:prstGeom>
          <a:solidFill>
            <a:srgbClr val="152233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3" name="TextBox 92"/>
          <p:cNvSpPr txBox="1"/>
          <p:nvPr/>
        </p:nvSpPr>
        <p:spPr>
          <a:xfrm>
            <a:off x="9144000" y="6245352"/>
            <a:ext cx="2148840" cy="347472"/>
          </a:xfrm>
          <a:prstGeom prst="rect">
            <a:avLst/>
          </a:prstGeom>
          <a:noFill/>
        </p:spPr>
        <p:txBody>
          <a:bodyPr wrap="square" lIns="0" rIns="0" tIns="0" bIns="0" anchor="ctr">
            <a:spAutoFit/>
          </a:bodyPr>
          <a:lstStyle/>
          <a:p>
            <a:pPr algn="r"/>
            <a:r>
              <a:rPr sz="1100" b="1" i="0">
                <a:solidFill>
                  <a:srgbClr val="4A8FE7"/>
                </a:solidFill>
                <a:latin typeface="IBM Plex Mono"/>
              </a:rPr>
              <a:t>$72.5M</a:t>
            </a:r>
          </a:p>
        </p:txBody>
      </p:sp>
      <p:sp>
        <p:nvSpPr>
          <p:cNvPr id="94" name="TextBox 93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50507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5050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347472"/>
            <a:ext cx="1097280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000" b="1" i="0">
                <a:solidFill>
                  <a:srgbClr val="4A8FE7"/>
                </a:solidFill>
                <a:latin typeface="IBM Plex Mono"/>
              </a:rPr>
              <a:t>SAFEGUARDS &amp; CONTROL · 04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658368"/>
            <a:ext cx="11247120" cy="68580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3000" b="1" i="0">
                <a:solidFill>
                  <a:srgbClr val="F4F5F7"/>
                </a:solidFill>
                <a:latin typeface="DM Sans"/>
              </a:rPr>
              <a:t>Your Control is Absolute</a:t>
            </a:r>
          </a:p>
        </p:txBody>
      </p:sp>
      <p:sp>
        <p:nvSpPr>
          <p:cNvPr id="5" name="Rectangle 4"/>
          <p:cNvSpPr/>
          <p:nvPr/>
        </p:nvSpPr>
        <p:spPr>
          <a:xfrm>
            <a:off x="457200" y="1444752"/>
            <a:ext cx="11247120" cy="22860"/>
          </a:xfrm>
          <a:prstGeom prst="rect">
            <a:avLst/>
          </a:prstGeom>
          <a:solidFill>
            <a:srgbClr val="191C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457200" y="1691640"/>
            <a:ext cx="3657600" cy="20116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457200" y="169164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40080" y="185623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Three-Tier Approval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40080" y="2286000"/>
            <a:ext cx="3291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Every applicant vetted by DRO, then FIU, then Minister — no application approved without government authority</a:t>
            </a:r>
          </a:p>
        </p:txBody>
      </p:sp>
      <p:sp>
        <p:nvSpPr>
          <p:cNvPr id="10" name="Rectangle 9"/>
          <p:cNvSpPr/>
          <p:nvPr/>
        </p:nvSpPr>
        <p:spPr>
          <a:xfrm>
            <a:off x="4315968" y="1691640"/>
            <a:ext cx="3657600" cy="20116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4315968" y="169164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498848" y="185623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No Immigration Impact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498848" y="2286000"/>
            <a:ext cx="3291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Section 8: Digital residency confers no right of entry, residence, citizenship, tax residency, or voting</a:t>
            </a:r>
          </a:p>
        </p:txBody>
      </p:sp>
      <p:sp>
        <p:nvSpPr>
          <p:cNvPr id="14" name="Rectangle 13"/>
          <p:cNvSpPr/>
          <p:nvPr/>
        </p:nvSpPr>
        <p:spPr>
          <a:xfrm>
            <a:off x="8174736" y="1691640"/>
            <a:ext cx="3657600" cy="20116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8174736" y="169164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357616" y="185623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Blacklist Mechanism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8357616" y="2286000"/>
            <a:ext cx="3291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Section 17: Governor and Cabinet maintain a blacklist of excluded countries — full discretion</a:t>
            </a:r>
          </a:p>
        </p:txBody>
      </p:sp>
      <p:sp>
        <p:nvSpPr>
          <p:cNvPr id="18" name="Rectangle 17"/>
          <p:cNvSpPr/>
          <p:nvPr/>
        </p:nvSpPr>
        <p:spPr>
          <a:xfrm>
            <a:off x="457200" y="3931920"/>
            <a:ext cx="3657600" cy="20116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57200" y="393192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" y="409651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Operating Agreement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0080" y="4526280"/>
            <a:ext cx="3291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Section 15: Cabinet controls terms of the partnership and may authorise amendments at any time</a:t>
            </a:r>
          </a:p>
        </p:txBody>
      </p:sp>
      <p:sp>
        <p:nvSpPr>
          <p:cNvPr id="22" name="Rectangle 21"/>
          <p:cNvSpPr/>
          <p:nvPr/>
        </p:nvSpPr>
        <p:spPr>
          <a:xfrm>
            <a:off x="4315968" y="3931920"/>
            <a:ext cx="3657600" cy="20116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4315968" y="393192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4498848" y="409651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Regulatory Authority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498848" y="4526280"/>
            <a:ext cx="3291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Minister sets scope, fees, and eligibility by Regulations — services only activate when Cabinet decides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174736" y="3931920"/>
            <a:ext cx="3657600" cy="2011680"/>
          </a:xfrm>
          <a:prstGeom prst="rect">
            <a:avLst/>
          </a:prstGeom>
          <a:solidFill>
            <a:srgbClr val="0F111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8174736" y="3931920"/>
            <a:ext cx="3657600" cy="45720"/>
          </a:xfrm>
          <a:prstGeom prst="rect">
            <a:avLst/>
          </a:prstGeom>
          <a:solidFill>
            <a:srgbClr val="4A8FE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357616" y="4096512"/>
            <a:ext cx="3291840" cy="3657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400" b="1" i="0">
                <a:solidFill>
                  <a:srgbClr val="F4F5F7"/>
                </a:solidFill>
                <a:latin typeface="DM Sans"/>
              </a:rPr>
              <a:t>Compliance Aligned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8357616" y="4526280"/>
            <a:ext cx="3291840" cy="128016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1100" b="0" i="0">
                <a:solidFill>
                  <a:srgbClr val="D4D8E0"/>
                </a:solidFill>
                <a:latin typeface="Inter"/>
              </a:rPr>
              <a:t>Programme operates within AML/CFT Code 2024, Electronic Transactions Act, and FSC oversight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457200" y="6492240"/>
            <a:ext cx="11247120" cy="274320"/>
          </a:xfrm>
          <a:prstGeom prst="rect">
            <a:avLst/>
          </a:prstGeom>
          <a:noFill/>
        </p:spPr>
        <p:txBody>
          <a:bodyPr wrap="square" lIns="0" rIns="0" tIns="0" bIns="0" anchor="t">
            <a:spAutoFit/>
          </a:bodyPr>
          <a:lstStyle/>
          <a:p>
            <a:pPr algn="l"/>
            <a:r>
              <a:rPr sz="900" b="0" i="0">
                <a:solidFill>
                  <a:srgbClr val="6B7280"/>
                </a:solidFill>
                <a:latin typeface="IBM Plex Mono"/>
              </a:rPr>
              <a:t>Future Citizen Bureau | info@futurecitizen.io | Confidential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